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1" r:id="rId1"/>
  </p:sldMasterIdLst>
  <p:notesMasterIdLst>
    <p:notesMasterId r:id="rId11"/>
  </p:notesMasterIdLst>
  <p:handoutMasterIdLst>
    <p:handoutMasterId r:id="rId12"/>
  </p:handoutMasterIdLst>
  <p:sldIdLst>
    <p:sldId id="502" r:id="rId2"/>
    <p:sldId id="503" r:id="rId3"/>
    <p:sldId id="549" r:id="rId4"/>
    <p:sldId id="464" r:id="rId5"/>
    <p:sldId id="611" r:id="rId6"/>
    <p:sldId id="591" r:id="rId7"/>
    <p:sldId id="612" r:id="rId8"/>
    <p:sldId id="600" r:id="rId9"/>
    <p:sldId id="536" r:id="rId10"/>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80"/>
    <a:srgbClr val="000099"/>
    <a:srgbClr val="0000FF"/>
    <a:srgbClr val="0033CC"/>
    <a:srgbClr val="0000CC"/>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949" autoAdjust="0"/>
  </p:normalViewPr>
  <p:slideViewPr>
    <p:cSldViewPr snapToGrid="0">
      <p:cViewPr varScale="1">
        <p:scale>
          <a:sx n="117" d="100"/>
          <a:sy n="117" d="100"/>
        </p:scale>
        <p:origin x="-2196" y="-102"/>
      </p:cViewPr>
      <p:guideLst>
        <p:guide orient="horz" pos="215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0" d="100"/>
          <a:sy n="80" d="100"/>
        </p:scale>
        <p:origin x="-2058" y="-126"/>
      </p:cViewPr>
      <p:guideLst>
        <p:guide orient="horz" pos="2926"/>
        <p:guide pos="2209"/>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2" y="0"/>
            <a:ext cx="3038475"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19" name="Rectangle 1027"/>
          <p:cNvSpPr>
            <a:spLocks noGrp="1" noChangeArrowheads="1"/>
          </p:cNvSpPr>
          <p:nvPr>
            <p:ph type="dt" sz="quarter" idx="1"/>
          </p:nvPr>
        </p:nvSpPr>
        <p:spPr bwMode="auto">
          <a:xfrm>
            <a:off x="3971927" y="0"/>
            <a:ext cx="3038475"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0" name="Rectangle 1028"/>
          <p:cNvSpPr>
            <a:spLocks noGrp="1" noChangeArrowheads="1"/>
          </p:cNvSpPr>
          <p:nvPr>
            <p:ph type="ftr" sz="quarter" idx="2"/>
          </p:nvPr>
        </p:nvSpPr>
        <p:spPr bwMode="auto">
          <a:xfrm>
            <a:off x="2" y="8855079"/>
            <a:ext cx="3038475"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1" name="Rectangle 1029"/>
          <p:cNvSpPr>
            <a:spLocks noGrp="1" noChangeArrowheads="1"/>
          </p:cNvSpPr>
          <p:nvPr>
            <p:ph type="sldNum" sz="quarter" idx="3"/>
          </p:nvPr>
        </p:nvSpPr>
        <p:spPr bwMode="auto">
          <a:xfrm>
            <a:off x="3971927" y="8855079"/>
            <a:ext cx="3038475"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5FF779D1-72BB-4BF2-9965-BD872296B0D6}" type="slidenum">
              <a:rPr lang="en-US"/>
              <a:pPr>
                <a:defRPr/>
              </a:pPr>
              <a:t>‹#›</a:t>
            </a:fld>
            <a:endParaRPr lang="en-US"/>
          </a:p>
        </p:txBody>
      </p:sp>
    </p:spTree>
    <p:extLst>
      <p:ext uri="{BB962C8B-B14F-4D97-AF65-F5344CB8AC3E}">
        <p14:creationId xmlns:p14="http://schemas.microsoft.com/office/powerpoint/2010/main" val="202079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0"/>
            <a:ext cx="3038475"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3971927" y="0"/>
            <a:ext cx="3038475"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90625" y="698500"/>
            <a:ext cx="4646613" cy="3484563"/>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35040" y="4416429"/>
            <a:ext cx="5140325" cy="4181475"/>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2" y="8831267"/>
            <a:ext cx="3038475"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3971927" y="8831267"/>
            <a:ext cx="3038475"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37FC70C8-6C91-48D4-89FE-C99184C58F32}" type="slidenum">
              <a:rPr lang="en-US"/>
              <a:pPr>
                <a:defRPr/>
              </a:pPr>
              <a:t>‹#›</a:t>
            </a:fld>
            <a:endParaRPr lang="en-US"/>
          </a:p>
        </p:txBody>
      </p:sp>
    </p:spTree>
    <p:extLst>
      <p:ext uri="{BB962C8B-B14F-4D97-AF65-F5344CB8AC3E}">
        <p14:creationId xmlns:p14="http://schemas.microsoft.com/office/powerpoint/2010/main" val="4256702220"/>
      </p:ext>
    </p:extLst>
  </p:cSld>
  <p:clrMap bg1="lt1" tx1="dk1" bg2="lt2" tx2="dk2" accent1="accent1" accent2="accent2" accent3="accent3" accent4="accent4" accent5="accent5" accent6="accent6" hlink="hlink" folHlink="folHlink"/>
  <p:notesStyle>
    <a:lvl1pPr algn="l" rtl="0" eaLnBrk="0" fontAlgn="base" hangingPunct="0">
      <a:spcBef>
        <a:spcPct val="25000"/>
      </a:spcBef>
      <a:spcAft>
        <a:spcPct val="25000"/>
      </a:spcAft>
      <a:defRPr sz="1600" b="1" kern="1200">
        <a:solidFill>
          <a:schemeClr val="tx1"/>
        </a:solidFill>
        <a:latin typeface="Arial" charset="0"/>
        <a:ea typeface="+mn-ea"/>
        <a:cs typeface="+mn-cs"/>
      </a:defRPr>
    </a:lvl1pPr>
    <a:lvl2pPr marL="457200" algn="l" rtl="0" eaLnBrk="0" fontAlgn="base" hangingPunct="0">
      <a:spcBef>
        <a:spcPct val="25000"/>
      </a:spcBef>
      <a:spcAft>
        <a:spcPct val="25000"/>
      </a:spcAft>
      <a:defRPr sz="1600" b="1" kern="1200">
        <a:solidFill>
          <a:schemeClr val="tx1"/>
        </a:solidFill>
        <a:latin typeface="Arial" charset="0"/>
        <a:ea typeface="+mn-ea"/>
        <a:cs typeface="+mn-cs"/>
      </a:defRPr>
    </a:lvl2pPr>
    <a:lvl3pPr marL="914400" algn="l" rtl="0" eaLnBrk="0" fontAlgn="base" hangingPunct="0">
      <a:spcBef>
        <a:spcPct val="25000"/>
      </a:spcBef>
      <a:spcAft>
        <a:spcPct val="25000"/>
      </a:spcAft>
      <a:defRPr sz="1600" b="1" kern="1200">
        <a:solidFill>
          <a:schemeClr val="tx1"/>
        </a:solidFill>
        <a:latin typeface="Arial" charset="0"/>
        <a:ea typeface="+mn-ea"/>
        <a:cs typeface="+mn-cs"/>
      </a:defRPr>
    </a:lvl3pPr>
    <a:lvl4pPr marL="1371600" algn="l" rtl="0" eaLnBrk="0" fontAlgn="base" hangingPunct="0">
      <a:spcBef>
        <a:spcPct val="25000"/>
      </a:spcBef>
      <a:spcAft>
        <a:spcPct val="25000"/>
      </a:spcAft>
      <a:defRPr sz="1600" b="1" kern="1200">
        <a:solidFill>
          <a:schemeClr val="tx1"/>
        </a:solidFill>
        <a:latin typeface="Arial" charset="0"/>
        <a:ea typeface="+mn-ea"/>
        <a:cs typeface="+mn-cs"/>
      </a:defRPr>
    </a:lvl4pPr>
    <a:lvl5pPr marL="1828800" algn="l" rtl="0" eaLnBrk="0" fontAlgn="base" hangingPunct="0">
      <a:spcBef>
        <a:spcPct val="25000"/>
      </a:spcBef>
      <a:spcAft>
        <a:spcPct val="2500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4BBA5D3-DE4F-4F3B-B53C-F1A9C7BA5BFE}"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117477" y="4587879"/>
            <a:ext cx="6792913" cy="4181475"/>
          </a:xfrm>
          <a:noFill/>
          <a:ln w="9525"/>
        </p:spPr>
        <p:txBody>
          <a:bodyPr/>
          <a:lstStyle/>
          <a:p>
            <a:r>
              <a:rPr lang="en-US" sz="1800" smtClean="0"/>
              <a:t>Leave this slide on the screen as the FC walks to podium</a:t>
            </a:r>
          </a:p>
          <a:p>
            <a:endParaRPr lang="en-US" sz="1800" smtClean="0"/>
          </a:p>
          <a:p>
            <a:endParaRPr 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30BFF0F-C3E9-4EF4-BBFC-4E27D099E1F0}"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0" y="4211638"/>
            <a:ext cx="7010400" cy="4945062"/>
          </a:xfrm>
          <a:noFill/>
          <a:ln w="9525"/>
        </p:spPr>
        <p:txBody>
          <a:bodyPr/>
          <a:lstStyle/>
          <a:p>
            <a:pPr>
              <a:lnSpc>
                <a:spcPct val="105000"/>
              </a:lnSpc>
              <a:buFontTx/>
              <a:buChar cha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1927" y="8831267"/>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AC49D643-D4AB-4ED3-A43C-49913A1A0AC7}" type="slidenum">
              <a:rPr lang="en-US" sz="1200" b="0">
                <a:latin typeface="Times New Roman" pitchFamily="18" charset="0"/>
              </a:rPr>
              <a:pPr algn="r" defTabSz="928688" eaLnBrk="0" hangingPunct="0"/>
              <a:t>3</a:t>
            </a:fld>
            <a:endParaRPr lang="en-US" sz="1200" b="0">
              <a:latin typeface="Times New Roman"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0" y="4351338"/>
            <a:ext cx="7010400" cy="4805362"/>
          </a:xfrm>
          <a:noFill/>
          <a:ln w="9525"/>
        </p:spPr>
        <p:txBody>
          <a:bodyPr/>
          <a:lstStyle/>
          <a:p>
            <a:pPr marL="0" marR="0">
              <a:lnSpc>
                <a:spcPct val="115000"/>
              </a:lnSpc>
              <a:spcBef>
                <a:spcPts val="0"/>
              </a:spcBef>
              <a:spcAft>
                <a:spcPts val="1000"/>
              </a:spcAft>
            </a:pPr>
            <a:r>
              <a:rPr lang="en-US" sz="2000" dirty="0" err="1" smtClean="0">
                <a:latin typeface="Calibri"/>
                <a:ea typeface="Calibri"/>
                <a:cs typeface="Times New Roman"/>
              </a:rPr>
              <a:t>yphoon</a:t>
            </a:r>
            <a:r>
              <a:rPr lang="en-US" sz="2000" dirty="0" smtClean="0">
                <a:latin typeface="Calibri"/>
                <a:ea typeface="Calibri"/>
                <a:cs typeface="Times New Roman"/>
              </a:rPr>
              <a:t> </a:t>
            </a:r>
            <a:r>
              <a:rPr lang="en-US" sz="2000" dirty="0" err="1" smtClean="0">
                <a:latin typeface="Calibri"/>
                <a:ea typeface="Calibri"/>
                <a:cs typeface="Times New Roman"/>
              </a:rPr>
              <a:t>Haiyan</a:t>
            </a:r>
            <a:r>
              <a:rPr lang="en-US" sz="2000" dirty="0" smtClean="0">
                <a:latin typeface="Calibri"/>
                <a:ea typeface="Calibri"/>
                <a:cs typeface="Times New Roman"/>
              </a:rPr>
              <a:t> (known as Typhoon Yolanda in the Philippines) devastated portions of Southeast Asia, particularly the Philippines, on November 8, 2013.</a:t>
            </a:r>
          </a:p>
          <a:p>
            <a:pPr marL="0" marR="0">
              <a:lnSpc>
                <a:spcPct val="115000"/>
              </a:lnSpc>
              <a:spcBef>
                <a:spcPts val="0"/>
              </a:spcBef>
              <a:spcAft>
                <a:spcPts val="1000"/>
              </a:spcAft>
            </a:pPr>
            <a:r>
              <a:rPr lang="en-US" sz="2000" dirty="0" smtClean="0">
                <a:latin typeface="Calibri"/>
                <a:ea typeface="Calibri"/>
                <a:cs typeface="Times New Roman"/>
              </a:rPr>
              <a:t>It is the deadliest Philippine typhoon on record, killing at least 6,201 people in that country alone.</a:t>
            </a:r>
          </a:p>
          <a:p>
            <a:pPr marL="0" marR="0">
              <a:lnSpc>
                <a:spcPct val="115000"/>
              </a:lnSpc>
              <a:spcBef>
                <a:spcPts val="0"/>
              </a:spcBef>
              <a:spcAft>
                <a:spcPts val="1000"/>
              </a:spcAft>
            </a:pPr>
            <a:r>
              <a:rPr lang="en-US" sz="2000" dirty="0" err="1" smtClean="0">
                <a:latin typeface="Calibri"/>
                <a:ea typeface="Calibri"/>
                <a:cs typeface="Times New Roman"/>
              </a:rPr>
              <a:t>Haiyan</a:t>
            </a:r>
            <a:r>
              <a:rPr lang="en-US" sz="2000" dirty="0" smtClean="0">
                <a:latin typeface="Calibri"/>
                <a:ea typeface="Calibri"/>
                <a:cs typeface="Times New Roman"/>
              </a:rPr>
              <a:t> is also the strongest storm recorded at landfall, and unofficially the strongest typhoon ever recorded in terms of wind speed.  As of January, 2014, bodies are still being found.</a:t>
            </a:r>
          </a:p>
          <a:p>
            <a:pPr marL="0" marR="0">
              <a:lnSpc>
                <a:spcPct val="115000"/>
              </a:lnSpc>
              <a:spcBef>
                <a:spcPts val="0"/>
              </a:spcBef>
              <a:spcAft>
                <a:spcPts val="1000"/>
              </a:spcAft>
            </a:pPr>
            <a:r>
              <a:rPr lang="en-US" sz="2000" dirty="0" smtClean="0">
                <a:latin typeface="Calibri"/>
                <a:ea typeface="Calibri"/>
                <a:cs typeface="Times New Roman"/>
              </a:rPr>
              <a:t>The thirtieth named storm of the 2013 Pacific typhoon season , the Joint Typhoon Warning Centre (JTWC) assessed the system as a Category 5-equivalent super typhoon.</a:t>
            </a:r>
            <a:r>
              <a:rPr lang="en-US" dirty="0" smtClean="0">
                <a:latin typeface="Calibri"/>
                <a:ea typeface="Calibri"/>
                <a:cs typeface="Times New Roman"/>
              </a:rPr>
              <a:t> </a:t>
            </a:r>
          </a:p>
          <a:p>
            <a:pPr marL="1543050" lvl="3" indent="-171450">
              <a:spcBef>
                <a:spcPts val="0"/>
              </a:spcBef>
              <a:spcAft>
                <a:spcPts val="1000"/>
              </a:spcAft>
              <a:buFont typeface="Arial" panose="020B0604020202020204" pitchFamily="34" charset="0"/>
              <a:buChar char="•"/>
            </a:pPr>
            <a:r>
              <a:rPr lang="en-US" sz="1800" dirty="0" smtClean="0">
                <a:latin typeface="Calibri"/>
                <a:ea typeface="Calibri"/>
                <a:cs typeface="Times New Roman"/>
              </a:rPr>
              <a:t>Highest winds 10-minute sustained:  230 km/h (145 mph)</a:t>
            </a:r>
          </a:p>
          <a:p>
            <a:pPr marL="1543050" lvl="3" indent="-171450">
              <a:spcBef>
                <a:spcPts val="0"/>
              </a:spcBef>
              <a:spcAft>
                <a:spcPts val="1000"/>
              </a:spcAft>
              <a:buFont typeface="Arial" panose="020B0604020202020204" pitchFamily="34" charset="0"/>
              <a:buChar char="•"/>
            </a:pPr>
            <a:r>
              <a:rPr lang="en-US" sz="1800" dirty="0" smtClean="0">
                <a:latin typeface="Calibri"/>
                <a:ea typeface="Calibri"/>
                <a:cs typeface="Times New Roman"/>
              </a:rPr>
              <a:t>1-minute sustained:  315 km/h (195 mph) </a:t>
            </a:r>
          </a:p>
          <a:p>
            <a:pPr marL="1543050" lvl="3" indent="-171450">
              <a:spcBef>
                <a:spcPts val="0"/>
              </a:spcBef>
              <a:spcAft>
                <a:spcPts val="0"/>
              </a:spcAft>
              <a:buFont typeface="Arial" panose="020B0604020202020204" pitchFamily="34" charset="0"/>
              <a:buChar char="•"/>
            </a:pPr>
            <a:r>
              <a:rPr lang="en-US" sz="1800" dirty="0" smtClean="0">
                <a:latin typeface="Calibri"/>
                <a:ea typeface="Calibri"/>
                <a:cs typeface="Times New Roman"/>
              </a:rPr>
              <a:t>Lowest pressure 895 mbar (</a:t>
            </a:r>
            <a:r>
              <a:rPr lang="en-US" sz="1800" dirty="0" err="1" smtClean="0">
                <a:latin typeface="Calibri"/>
                <a:ea typeface="Calibri"/>
                <a:cs typeface="Times New Roman"/>
              </a:rPr>
              <a:t>hPa</a:t>
            </a:r>
            <a:r>
              <a:rPr lang="en-US" sz="1800" dirty="0" smtClean="0">
                <a:latin typeface="Calibri"/>
                <a:ea typeface="Calibri"/>
                <a:cs typeface="Times New Roman"/>
              </a:rPr>
              <a:t>); 26.43 </a:t>
            </a:r>
            <a:r>
              <a:rPr lang="en-US" sz="1800" dirty="0" err="1" smtClean="0">
                <a:latin typeface="Calibri"/>
                <a:ea typeface="Calibri"/>
                <a:cs typeface="Times New Roman"/>
              </a:rPr>
              <a:t>inHg</a:t>
            </a:r>
            <a:r>
              <a:rPr lang="en-US" sz="1800" dirty="0" smtClean="0">
                <a:latin typeface="Calibri"/>
                <a:ea typeface="Calibri"/>
                <a:cs typeface="Times New Roman"/>
              </a:rPr>
              <a:t>  (Estimated) </a:t>
            </a:r>
          </a:p>
          <a:p>
            <a:pPr marL="1543050" lvl="3" indent="-171450">
              <a:spcBef>
                <a:spcPts val="0"/>
              </a:spcBef>
              <a:spcAft>
                <a:spcPts val="0"/>
              </a:spcAft>
              <a:buFont typeface="Arial" panose="020B0604020202020204" pitchFamily="34" charset="0"/>
              <a:buChar char="•"/>
            </a:pPr>
            <a:r>
              <a:rPr lang="en-US" sz="1800" dirty="0" smtClean="0">
                <a:latin typeface="Calibri"/>
                <a:ea typeface="Calibri"/>
                <a:cs typeface="Times New Roman"/>
              </a:rPr>
              <a:t>Fatalities 6,241 confirmed, 1,785 missing </a:t>
            </a:r>
          </a:p>
          <a:p>
            <a:pPr marL="1543050" lvl="3" indent="-171450">
              <a:spcBef>
                <a:spcPts val="0"/>
              </a:spcBef>
              <a:spcAft>
                <a:spcPts val="1000"/>
              </a:spcAft>
              <a:buFont typeface="Arial" panose="020B0604020202020204" pitchFamily="34" charset="0"/>
              <a:buChar char="•"/>
            </a:pPr>
            <a:r>
              <a:rPr lang="en-US" sz="1800" dirty="0" smtClean="0">
                <a:latin typeface="Calibri"/>
                <a:ea typeface="Calibri"/>
                <a:cs typeface="Times New Roman"/>
              </a:rPr>
              <a:t>Damage $1.5 billion (2013 USD)  (Preliminary total) </a:t>
            </a:r>
            <a:endParaRPr lang="en-US" sz="1800" dirty="0" smtClean="0">
              <a:effectLst/>
              <a:latin typeface="Calibri"/>
              <a:ea typeface="Calibri"/>
              <a:cs typeface="Times New Roman"/>
            </a:endParaRP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ACCCCA-2275-4605-AE99-CA117D1D3094}" type="slidenum">
              <a:rPr lang="en-US" smtClean="0"/>
              <a:pPr/>
              <a:t>4</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5"/>
          <p:cNvSpPr>
            <a:spLocks noGrp="1" noChangeArrowheads="1"/>
          </p:cNvSpPr>
          <p:nvPr>
            <p:ph type="body" idx="1"/>
          </p:nvPr>
        </p:nvSpPr>
        <p:spPr>
          <a:xfrm>
            <a:off x="0" y="4416429"/>
            <a:ext cx="7010400" cy="4803775"/>
          </a:xfrm>
          <a:noFill/>
          <a:ln w="9525"/>
        </p:spPr>
        <p:txBody>
          <a:bodyPr/>
          <a:lstStyle/>
          <a:p>
            <a:pPr marL="304800" indent="-304800">
              <a:lnSpc>
                <a:spcPct val="105000"/>
              </a:lnSpc>
            </a:pPr>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ACCCCA-2275-4605-AE99-CA117D1D3094}" type="slidenum">
              <a:rPr lang="en-US" smtClean="0"/>
              <a:pPr/>
              <a:t>5</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5"/>
          <p:cNvSpPr>
            <a:spLocks noGrp="1" noChangeArrowheads="1"/>
          </p:cNvSpPr>
          <p:nvPr>
            <p:ph type="body" idx="1"/>
          </p:nvPr>
        </p:nvSpPr>
        <p:spPr>
          <a:xfrm>
            <a:off x="0" y="4416429"/>
            <a:ext cx="7010400" cy="4803775"/>
          </a:xfrm>
          <a:noFill/>
          <a:ln w="9525"/>
        </p:spPr>
        <p:txBody>
          <a:bodyPr/>
          <a:lstStyle/>
          <a:p>
            <a:pPr marL="304800" indent="-304800">
              <a:lnSpc>
                <a:spcPct val="105000"/>
              </a:lnSpc>
            </a:pPr>
            <a:endParaRPr lang="en-US"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6</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9"/>
            <a:ext cx="7010400" cy="4181475"/>
          </a:xfrm>
          <a:noFill/>
          <a:ln w="9525"/>
        </p:spPr>
        <p:txBody>
          <a:bodyPr/>
          <a:lstStyle/>
          <a:p>
            <a:pPr>
              <a:lnSpc>
                <a:spcPct val="110000"/>
              </a:lnSpc>
            </a:pPr>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7</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9"/>
            <a:ext cx="7010400" cy="4181475"/>
          </a:xfrm>
          <a:noFill/>
          <a:ln w="9525"/>
        </p:spPr>
        <p:txBody>
          <a:bodyPr/>
          <a:lstStyle/>
          <a:p>
            <a:pPr>
              <a:lnSpc>
                <a:spcPct val="110000"/>
              </a:lnSpc>
            </a:pPr>
            <a:endParaRPr lang="en-US"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FC70C8-6C91-48D4-89FE-C99184C58F32}" type="slidenum">
              <a:rPr lang="en-US" smtClean="0"/>
              <a:pPr>
                <a:defRPr/>
              </a:pPr>
              <a:t>8</a:t>
            </a:fld>
            <a:endParaRPr lang="en-US"/>
          </a:p>
        </p:txBody>
      </p:sp>
    </p:spTree>
    <p:extLst>
      <p:ext uri="{BB962C8B-B14F-4D97-AF65-F5344CB8AC3E}">
        <p14:creationId xmlns:p14="http://schemas.microsoft.com/office/powerpoint/2010/main" val="374455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1927" y="8831267"/>
            <a:ext cx="3038475"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61448E0B-1343-4125-BD85-D1BAE09EB047}" type="slidenum">
              <a:rPr lang="en-US" sz="1200" b="0">
                <a:latin typeface="Times New Roman" pitchFamily="18" charset="0"/>
              </a:rPr>
              <a:pPr algn="r" defTabSz="928688" eaLnBrk="0" hangingPunct="0"/>
              <a:t>9</a:t>
            </a:fld>
            <a:endParaRPr lang="en-US" sz="1200" b="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87315" y="4416429"/>
            <a:ext cx="6838950" cy="4803775"/>
          </a:xfrm>
          <a:noFill/>
          <a:ln w="9525"/>
        </p:spPr>
        <p:txBody>
          <a:bodyPr/>
          <a:lstStyle/>
          <a:p>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315913" y="152400"/>
            <a:ext cx="8675687" cy="798513"/>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192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6838" name="Line 6"/>
          <p:cNvSpPr>
            <a:spLocks noChangeShapeType="1"/>
          </p:cNvSpPr>
          <p:nvPr userDrawn="1"/>
        </p:nvSpPr>
        <p:spPr bwMode="auto">
          <a:xfrm>
            <a:off x="152400" y="919163"/>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0" fontAlgn="base" hangingPunct="0">
        <a:spcBef>
          <a:spcPct val="0"/>
        </a:spcBef>
        <a:spcAft>
          <a:spcPct val="0"/>
        </a:spcAft>
        <a:defRPr sz="4400" b="1">
          <a:solidFill>
            <a:srgbClr val="000000"/>
          </a:solidFill>
          <a:latin typeface="Arial" charset="0"/>
        </a:defRPr>
      </a:lvl6pPr>
      <a:lvl7pPr marL="914400" algn="ctr" rtl="0" eaLnBrk="0" fontAlgn="base" hangingPunct="0">
        <a:spcBef>
          <a:spcPct val="0"/>
        </a:spcBef>
        <a:spcAft>
          <a:spcPct val="0"/>
        </a:spcAft>
        <a:defRPr sz="4400" b="1">
          <a:solidFill>
            <a:srgbClr val="000000"/>
          </a:solidFill>
          <a:latin typeface="Arial" charset="0"/>
        </a:defRPr>
      </a:lvl7pPr>
      <a:lvl8pPr marL="1371600" algn="ctr" rtl="0" eaLnBrk="0" fontAlgn="base" hangingPunct="0">
        <a:spcBef>
          <a:spcPct val="0"/>
        </a:spcBef>
        <a:spcAft>
          <a:spcPct val="0"/>
        </a:spcAft>
        <a:defRPr sz="4400" b="1">
          <a:solidFill>
            <a:srgbClr val="000000"/>
          </a:solidFill>
          <a:latin typeface="Arial" charset="0"/>
        </a:defRPr>
      </a:lvl8pPr>
      <a:lvl9pPr marL="1828800" algn="ctr" rtl="0" eaLnBrk="0" fontAlgn="base" hangingPunct="0">
        <a:spcBef>
          <a:spcPct val="0"/>
        </a:spcBef>
        <a:spcAft>
          <a:spcPct val="0"/>
        </a:spcAft>
        <a:defRPr sz="44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3867" y="5400674"/>
            <a:ext cx="9144000" cy="830997"/>
          </a:xfrm>
          <a:prstGeom prst="rect">
            <a:avLst/>
          </a:prstGeom>
          <a:noFill/>
          <a:ln w="12700">
            <a:noFill/>
            <a:miter lim="800000"/>
            <a:headEnd type="none" w="sm" len="sm"/>
            <a:tailEnd type="none" w="sm" len="sm"/>
          </a:ln>
        </p:spPr>
        <p:txBody>
          <a:bodyPr wrap="square">
            <a:spAutoFit/>
          </a:bodyPr>
          <a:lstStyle/>
          <a:p>
            <a:pPr algn="ctr" eaLnBrk="0" hangingPunct="0">
              <a:spcBef>
                <a:spcPts val="0"/>
              </a:spcBef>
              <a:spcAft>
                <a:spcPts val="0"/>
              </a:spcAft>
              <a:defRPr/>
            </a:pPr>
            <a:r>
              <a:rPr lang="en-US" i="1" dirty="0">
                <a:solidFill>
                  <a:schemeClr val="accent6">
                    <a:lumMod val="75000"/>
                  </a:schemeClr>
                </a:solidFill>
                <a:latin typeface="Arial" pitchFamily="34" charset="0"/>
              </a:rPr>
              <a:t>Tropical Cyclone Operations and Research:  </a:t>
            </a:r>
            <a:endParaRPr lang="en-US" i="1" dirty="0" smtClean="0">
              <a:solidFill>
                <a:schemeClr val="accent6">
                  <a:lumMod val="75000"/>
                </a:schemeClr>
              </a:solidFill>
              <a:latin typeface="Arial" pitchFamily="34" charset="0"/>
            </a:endParaRPr>
          </a:p>
          <a:p>
            <a:pPr algn="ctr" eaLnBrk="0" hangingPunct="0">
              <a:spcBef>
                <a:spcPts val="0"/>
              </a:spcBef>
              <a:spcAft>
                <a:spcPts val="0"/>
              </a:spcAft>
              <a:defRPr/>
            </a:pPr>
            <a:r>
              <a:rPr lang="en-US" i="1" dirty="0" smtClean="0">
                <a:solidFill>
                  <a:schemeClr val="accent6">
                    <a:lumMod val="75000"/>
                  </a:schemeClr>
                </a:solidFill>
                <a:latin typeface="Arial" pitchFamily="34" charset="0"/>
              </a:rPr>
              <a:t>Setting </a:t>
            </a:r>
            <a:r>
              <a:rPr lang="en-US" i="1" dirty="0">
                <a:solidFill>
                  <a:schemeClr val="accent6">
                    <a:lumMod val="75000"/>
                  </a:schemeClr>
                </a:solidFill>
                <a:latin typeface="Arial" pitchFamily="34" charset="0"/>
              </a:rPr>
              <a:t>our Future Course</a:t>
            </a:r>
            <a:endParaRPr lang="en-US" dirty="0">
              <a:solidFill>
                <a:schemeClr val="accent6">
                  <a:lumMod val="75000"/>
                </a:schemeClr>
              </a:solidFill>
              <a:latin typeface="Arial" pitchFamily="34" charset="0"/>
            </a:endParaRPr>
          </a:p>
        </p:txBody>
      </p:sp>
      <p:sp>
        <p:nvSpPr>
          <p:cNvPr id="2051" name="Rectangle 3"/>
          <p:cNvSpPr>
            <a:spLocks noChangeArrowheads="1"/>
          </p:cNvSpPr>
          <p:nvPr/>
        </p:nvSpPr>
        <p:spPr bwMode="auto">
          <a:xfrm>
            <a:off x="1965325" y="6139339"/>
            <a:ext cx="5213350" cy="461665"/>
          </a:xfrm>
          <a:prstGeom prst="rect">
            <a:avLst/>
          </a:prstGeom>
          <a:noFill/>
          <a:ln w="12700">
            <a:noFill/>
            <a:miter lim="800000"/>
            <a:headEnd type="none" w="sm" len="sm"/>
            <a:tailEnd type="none" w="sm" len="sm"/>
          </a:ln>
        </p:spPr>
        <p:txBody>
          <a:bodyPr wrap="square">
            <a:spAutoFit/>
          </a:bodyPr>
          <a:lstStyle/>
          <a:p>
            <a:pPr algn="ctr" eaLnBrk="0" hangingPunct="0">
              <a:defRPr/>
            </a:pPr>
            <a:r>
              <a:rPr lang="en-US" dirty="0">
                <a:solidFill>
                  <a:schemeClr val="accent6">
                    <a:lumMod val="75000"/>
                  </a:schemeClr>
                </a:solidFill>
                <a:latin typeface="Arial" pitchFamily="34" charset="0"/>
              </a:rPr>
              <a:t>March 1</a:t>
            </a:r>
            <a:r>
              <a:rPr lang="en-US" dirty="0" smtClean="0">
                <a:solidFill>
                  <a:schemeClr val="accent6">
                    <a:lumMod val="75000"/>
                  </a:schemeClr>
                </a:solidFill>
                <a:latin typeface="Arial" pitchFamily="34" charset="0"/>
              </a:rPr>
              <a:t> – 5, 2015</a:t>
            </a:r>
            <a:endParaRPr lang="en-US" dirty="0">
              <a:solidFill>
                <a:schemeClr val="accent6">
                  <a:lumMod val="75000"/>
                </a:schemeClr>
              </a:solidFill>
              <a:latin typeface="Arial" pitchFamily="34" charset="0"/>
            </a:endParaRPr>
          </a:p>
        </p:txBody>
      </p:sp>
      <p:sp>
        <p:nvSpPr>
          <p:cNvPr id="2052" name="Text Box 5"/>
          <p:cNvSpPr txBox="1">
            <a:spLocks noChangeArrowheads="1"/>
          </p:cNvSpPr>
          <p:nvPr/>
        </p:nvSpPr>
        <p:spPr bwMode="auto">
          <a:xfrm>
            <a:off x="671513" y="184150"/>
            <a:ext cx="7802562" cy="824841"/>
          </a:xfrm>
          <a:prstGeom prst="rect">
            <a:avLst/>
          </a:prstGeom>
          <a:noFill/>
          <a:ln w="12700">
            <a:noFill/>
            <a:miter lim="800000"/>
            <a:headEnd type="none" w="sm" len="sm"/>
            <a:tailEnd type="none" w="sm" len="sm"/>
          </a:ln>
        </p:spPr>
        <p:txBody>
          <a:bodyPr>
            <a:spAutoFit/>
          </a:bodyPr>
          <a:lstStyle/>
          <a:p>
            <a:pPr algn="ctr" eaLnBrk="0" hangingPunct="0">
              <a:lnSpc>
                <a:spcPct val="85000"/>
              </a:lnSpc>
              <a:defRPr/>
            </a:pPr>
            <a:r>
              <a:rPr lang="en-US" sz="2200" dirty="0" smtClean="0">
                <a:solidFill>
                  <a:srgbClr val="000099"/>
                </a:solidFill>
                <a:latin typeface="Arial" pitchFamily="34" charset="0"/>
              </a:rPr>
              <a:t>69</a:t>
            </a:r>
            <a:r>
              <a:rPr lang="en-US" sz="2200" baseline="30000" dirty="0" smtClean="0">
                <a:solidFill>
                  <a:srgbClr val="000099"/>
                </a:solidFill>
                <a:latin typeface="Arial" pitchFamily="34" charset="0"/>
              </a:rPr>
              <a:t>th</a:t>
            </a:r>
            <a:r>
              <a:rPr lang="en-US" sz="2200" dirty="0" smtClean="0">
                <a:solidFill>
                  <a:srgbClr val="000099"/>
                </a:solidFill>
                <a:latin typeface="Arial" pitchFamily="34" charset="0"/>
              </a:rPr>
              <a:t> Interdepartmental </a:t>
            </a:r>
            <a:r>
              <a:rPr lang="en-US" sz="2200" dirty="0" smtClean="0">
                <a:solidFill>
                  <a:schemeClr val="accent6">
                    <a:lumMod val="75000"/>
                  </a:schemeClr>
                </a:solidFill>
                <a:latin typeface="Arial" pitchFamily="34" charset="0"/>
              </a:rPr>
              <a:t>Hurricane</a:t>
            </a:r>
            <a:r>
              <a:rPr lang="en-US" sz="2200" dirty="0" smtClean="0">
                <a:solidFill>
                  <a:srgbClr val="000099"/>
                </a:solidFill>
                <a:latin typeface="Arial" pitchFamily="34" charset="0"/>
              </a:rPr>
              <a:t> Conference</a:t>
            </a:r>
          </a:p>
          <a:p>
            <a:pPr algn="ctr" eaLnBrk="0" hangingPunct="0">
              <a:lnSpc>
                <a:spcPct val="85000"/>
              </a:lnSpc>
              <a:defRPr/>
            </a:pPr>
            <a:r>
              <a:rPr lang="en-US" sz="3200" dirty="0" smtClean="0">
                <a:solidFill>
                  <a:srgbClr val="000099"/>
                </a:solidFill>
                <a:latin typeface="Arial" pitchFamily="34" charset="0"/>
              </a:rPr>
              <a:t>2015 Tropical Cyclone Research Forum</a:t>
            </a:r>
            <a:endParaRPr lang="en-US" sz="3200" dirty="0">
              <a:solidFill>
                <a:srgbClr val="000099"/>
              </a:solidFill>
              <a:latin typeface="Arial" pitchFamily="34" charset="0"/>
            </a:endParaRPr>
          </a:p>
        </p:txBody>
      </p:sp>
      <p:sp>
        <p:nvSpPr>
          <p:cNvPr id="376838" name="Line 6"/>
          <p:cNvSpPr>
            <a:spLocks noChangeShapeType="1"/>
          </p:cNvSpPr>
          <p:nvPr/>
        </p:nvSpPr>
        <p:spPr bwMode="auto">
          <a:xfrm>
            <a:off x="191294" y="111442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dirty="0">
              <a:latin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539" y="1552575"/>
            <a:ext cx="6657975" cy="3745111"/>
          </a:xfrm>
          <a:prstGeom prst="rect">
            <a:avLst/>
          </a:prstGeom>
        </p:spPr>
      </p:pic>
      <p:sp>
        <p:nvSpPr>
          <p:cNvPr id="16391" name="TextBox 6"/>
          <p:cNvSpPr txBox="1">
            <a:spLocks noChangeArrowheads="1"/>
          </p:cNvSpPr>
          <p:nvPr/>
        </p:nvSpPr>
        <p:spPr bwMode="auto">
          <a:xfrm>
            <a:off x="3590925" y="4879975"/>
            <a:ext cx="1962910" cy="244682"/>
          </a:xfrm>
          <a:prstGeom prst="rect">
            <a:avLst/>
          </a:prstGeom>
          <a:noFill/>
          <a:ln w="9525">
            <a:noFill/>
            <a:miter lim="800000"/>
            <a:headEnd/>
            <a:tailEnd/>
          </a:ln>
        </p:spPr>
        <p:txBody>
          <a:bodyPr wrap="none">
            <a:spAutoFit/>
          </a:bodyPr>
          <a:lstStyle/>
          <a:p>
            <a:pPr eaLnBrk="0" hangingPunct="0">
              <a:lnSpc>
                <a:spcPct val="55000"/>
              </a:lnSpc>
              <a:spcBef>
                <a:spcPct val="30000"/>
              </a:spcBef>
              <a:spcAft>
                <a:spcPct val="30000"/>
              </a:spcAft>
            </a:pPr>
            <a:r>
              <a:rPr lang="en-US" sz="1800" dirty="0" smtClean="0">
                <a:solidFill>
                  <a:schemeClr val="bg1"/>
                </a:solidFill>
              </a:rPr>
              <a:t>Typhoon </a:t>
            </a:r>
            <a:r>
              <a:rPr lang="en-US" sz="1800" dirty="0" err="1" smtClean="0">
                <a:solidFill>
                  <a:schemeClr val="bg1"/>
                </a:solidFill>
              </a:rPr>
              <a:t>Haiyan</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876800" y="1981200"/>
            <a:ext cx="4038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b="0">
              <a:latin typeface="Times New Roman" pitchFamily="18" charset="0"/>
            </a:endParaRPr>
          </a:p>
        </p:txBody>
      </p:sp>
      <p:sp>
        <p:nvSpPr>
          <p:cNvPr id="18434" name="Rectangle 3"/>
          <p:cNvSpPr>
            <a:spLocks noChangeArrowheads="1"/>
          </p:cNvSpPr>
          <p:nvPr/>
        </p:nvSpPr>
        <p:spPr bwMode="auto">
          <a:xfrm>
            <a:off x="1598613" y="1570038"/>
            <a:ext cx="5929312" cy="1261884"/>
          </a:xfrm>
          <a:prstGeom prst="rect">
            <a:avLst/>
          </a:prstGeom>
          <a:noFill/>
          <a:ln w="12700">
            <a:noFill/>
            <a:miter lim="800000"/>
            <a:headEnd type="none" w="sm" len="sm"/>
            <a:tailEnd type="none" w="sm" len="sm"/>
          </a:ln>
        </p:spPr>
        <p:txBody>
          <a:bodyPr>
            <a:spAutoFit/>
          </a:bodyPr>
          <a:lstStyle/>
          <a:p>
            <a:pPr algn="ctr" eaLnBrk="0" hangingPunct="0">
              <a:lnSpc>
                <a:spcPct val="95000"/>
              </a:lnSpc>
            </a:pPr>
            <a:r>
              <a:rPr lang="en-US" sz="3200" dirty="0"/>
              <a:t>Mr. </a:t>
            </a:r>
            <a:r>
              <a:rPr lang="en-US" sz="3200" dirty="0" smtClean="0"/>
              <a:t>David </a:t>
            </a:r>
            <a:r>
              <a:rPr lang="en-US" sz="3200" dirty="0" err="1" smtClean="0"/>
              <a:t>McCarren</a:t>
            </a:r>
            <a:endParaRPr lang="en-US" sz="3200" dirty="0"/>
          </a:p>
          <a:p>
            <a:pPr algn="ctr" eaLnBrk="0" hangingPunct="0">
              <a:lnSpc>
                <a:spcPct val="95000"/>
              </a:lnSpc>
            </a:pPr>
            <a:r>
              <a:rPr lang="en-US" dirty="0"/>
              <a:t>Federal Coordinator for </a:t>
            </a:r>
            <a:r>
              <a:rPr lang="en-US" dirty="0" smtClean="0"/>
              <a:t>Meteorology (Acting)</a:t>
            </a:r>
            <a:endParaRPr lang="en-US" sz="2600" dirty="0"/>
          </a:p>
        </p:txBody>
      </p:sp>
      <p:sp>
        <p:nvSpPr>
          <p:cNvPr id="18435" name="Text Box 4"/>
          <p:cNvSpPr txBox="1">
            <a:spLocks noChangeArrowheads="1"/>
          </p:cNvSpPr>
          <p:nvPr/>
        </p:nvSpPr>
        <p:spPr bwMode="auto">
          <a:xfrm>
            <a:off x="0" y="5099050"/>
            <a:ext cx="9144000" cy="1551194"/>
          </a:xfrm>
          <a:prstGeom prst="rect">
            <a:avLst/>
          </a:prstGeom>
          <a:noFill/>
          <a:ln w="12700">
            <a:noFill/>
            <a:miter lim="800000"/>
            <a:headEnd type="none" w="sm" len="sm"/>
            <a:tailEnd type="none" w="sm" len="sm"/>
          </a:ln>
        </p:spPr>
        <p:txBody>
          <a:bodyPr>
            <a:spAutoFit/>
          </a:bodyPr>
          <a:lstStyle/>
          <a:p>
            <a:pPr algn="ctr" eaLnBrk="0" hangingPunct="0">
              <a:lnSpc>
                <a:spcPct val="50000"/>
              </a:lnSpc>
            </a:pPr>
            <a:endParaRPr lang="en-US" dirty="0"/>
          </a:p>
          <a:p>
            <a:pPr algn="ctr" eaLnBrk="0" hangingPunct="0">
              <a:lnSpc>
                <a:spcPct val="90000"/>
              </a:lnSpc>
            </a:pPr>
            <a:r>
              <a:rPr lang="en-US" dirty="0"/>
              <a:t>The Office of the Federal Coordinator for </a:t>
            </a:r>
          </a:p>
          <a:p>
            <a:pPr algn="ctr" eaLnBrk="0" hangingPunct="0">
              <a:lnSpc>
                <a:spcPct val="90000"/>
              </a:lnSpc>
            </a:pPr>
            <a:r>
              <a:rPr lang="en-US" dirty="0"/>
              <a:t>Meteorological Services and Supporting </a:t>
            </a:r>
            <a:r>
              <a:rPr lang="en-US" dirty="0" smtClean="0"/>
              <a:t>Research</a:t>
            </a:r>
          </a:p>
          <a:p>
            <a:pPr algn="ctr" eaLnBrk="0" hangingPunct="0">
              <a:lnSpc>
                <a:spcPct val="90000"/>
              </a:lnSpc>
            </a:pPr>
            <a:r>
              <a:rPr lang="en-US" dirty="0" smtClean="0"/>
              <a:t>(OFCM)      </a:t>
            </a:r>
            <a:endParaRPr lang="en-US" dirty="0"/>
          </a:p>
          <a:p>
            <a:pPr algn="ctr" eaLnBrk="0" hangingPunct="0">
              <a:lnSpc>
                <a:spcPct val="90000"/>
              </a:lnSpc>
            </a:pPr>
            <a:endParaRPr lang="en-US" sz="2000" dirty="0"/>
          </a:p>
        </p:txBody>
      </p:sp>
      <p:sp>
        <p:nvSpPr>
          <p:cNvPr id="3077" name="Rectangle 5"/>
          <p:cNvSpPr>
            <a:spLocks noChangeArrowheads="1"/>
          </p:cNvSpPr>
          <p:nvPr/>
        </p:nvSpPr>
        <p:spPr bwMode="auto">
          <a:xfrm>
            <a:off x="382588" y="2968625"/>
            <a:ext cx="8362950" cy="1791260"/>
          </a:xfrm>
          <a:prstGeom prst="rect">
            <a:avLst/>
          </a:prstGeom>
          <a:noFill/>
          <a:ln w="57150">
            <a:solidFill>
              <a:srgbClr val="000080"/>
            </a:solidFill>
            <a:miter lim="800000"/>
            <a:headEnd type="none" w="sm" len="sm"/>
            <a:tailEnd type="none" w="sm" len="sm"/>
          </a:ln>
        </p:spPr>
        <p:txBody>
          <a:bodyPr>
            <a:spAutoFit/>
          </a:bodyPr>
          <a:lstStyle/>
          <a:p>
            <a:pPr algn="ctr" eaLnBrk="0" hangingPunct="0">
              <a:lnSpc>
                <a:spcPct val="120000"/>
              </a:lnSpc>
              <a:defRPr/>
            </a:pPr>
            <a:r>
              <a:rPr lang="en-US" dirty="0" smtClean="0">
                <a:solidFill>
                  <a:schemeClr val="accent6">
                    <a:lumMod val="75000"/>
                  </a:schemeClr>
                </a:solidFill>
                <a:latin typeface="Arial" pitchFamily="34" charset="0"/>
              </a:rPr>
              <a:t>69</a:t>
            </a:r>
            <a:r>
              <a:rPr lang="en-US" baseline="30000" dirty="0" smtClean="0">
                <a:solidFill>
                  <a:schemeClr val="accent6">
                    <a:lumMod val="75000"/>
                  </a:schemeClr>
                </a:solidFill>
                <a:latin typeface="Arial" pitchFamily="34" charset="0"/>
              </a:rPr>
              <a:t>th</a:t>
            </a:r>
            <a:r>
              <a:rPr lang="en-US" dirty="0" smtClean="0">
                <a:solidFill>
                  <a:schemeClr val="accent6">
                    <a:lumMod val="75000"/>
                  </a:schemeClr>
                </a:solidFill>
                <a:latin typeface="Arial" pitchFamily="34" charset="0"/>
              </a:rPr>
              <a:t> </a:t>
            </a:r>
            <a:r>
              <a:rPr lang="en-US" dirty="0">
                <a:solidFill>
                  <a:schemeClr val="accent6">
                    <a:lumMod val="75000"/>
                  </a:schemeClr>
                </a:solidFill>
                <a:latin typeface="Arial" pitchFamily="34" charset="0"/>
              </a:rPr>
              <a:t>Interdepartmental Hurricane </a:t>
            </a:r>
            <a:r>
              <a:rPr lang="en-US" dirty="0" smtClean="0">
                <a:solidFill>
                  <a:schemeClr val="accent6">
                    <a:lumMod val="75000"/>
                  </a:schemeClr>
                </a:solidFill>
                <a:latin typeface="Arial" pitchFamily="34" charset="0"/>
              </a:rPr>
              <a:t>Conference</a:t>
            </a:r>
          </a:p>
          <a:p>
            <a:pPr algn="ctr" eaLnBrk="0" hangingPunct="0">
              <a:lnSpc>
                <a:spcPct val="120000"/>
              </a:lnSpc>
              <a:defRPr/>
            </a:pPr>
            <a:r>
              <a:rPr lang="en-US" sz="2800" dirty="0" smtClean="0">
                <a:solidFill>
                  <a:schemeClr val="accent6">
                    <a:lumMod val="75000"/>
                  </a:schemeClr>
                </a:solidFill>
                <a:latin typeface="Arial" pitchFamily="34" charset="0"/>
              </a:rPr>
              <a:t>2015 Tropical Cyclone Research Forum</a:t>
            </a:r>
            <a:endParaRPr lang="en-US" sz="2800" dirty="0">
              <a:solidFill>
                <a:schemeClr val="accent6">
                  <a:lumMod val="75000"/>
                </a:schemeClr>
              </a:solidFill>
              <a:latin typeface="Arial" pitchFamily="34" charset="0"/>
            </a:endParaRPr>
          </a:p>
          <a:p>
            <a:pPr algn="ctr" eaLnBrk="0" hangingPunct="0">
              <a:spcBef>
                <a:spcPts val="0"/>
              </a:spcBef>
              <a:spcAft>
                <a:spcPts val="0"/>
              </a:spcAft>
              <a:defRPr/>
            </a:pPr>
            <a:r>
              <a:rPr lang="en-US" i="1" dirty="0">
                <a:solidFill>
                  <a:schemeClr val="accent6">
                    <a:lumMod val="75000"/>
                  </a:schemeClr>
                </a:solidFill>
                <a:latin typeface="Arial" pitchFamily="34" charset="0"/>
              </a:rPr>
              <a:t>Tropical Cyclone Operations and Research:  </a:t>
            </a:r>
            <a:endParaRPr lang="en-US" i="1" dirty="0" smtClean="0">
              <a:solidFill>
                <a:schemeClr val="accent6">
                  <a:lumMod val="75000"/>
                </a:schemeClr>
              </a:solidFill>
              <a:latin typeface="Arial" pitchFamily="34" charset="0"/>
            </a:endParaRPr>
          </a:p>
          <a:p>
            <a:pPr algn="ctr" eaLnBrk="0" hangingPunct="0">
              <a:spcBef>
                <a:spcPts val="0"/>
              </a:spcBef>
              <a:spcAft>
                <a:spcPts val="0"/>
              </a:spcAft>
              <a:defRPr/>
            </a:pPr>
            <a:r>
              <a:rPr lang="en-US" i="1" dirty="0" smtClean="0">
                <a:solidFill>
                  <a:schemeClr val="accent6">
                    <a:lumMod val="75000"/>
                  </a:schemeClr>
                </a:solidFill>
                <a:latin typeface="Arial" pitchFamily="34" charset="0"/>
              </a:rPr>
              <a:t>Setting </a:t>
            </a:r>
            <a:r>
              <a:rPr lang="en-US" i="1" dirty="0">
                <a:solidFill>
                  <a:schemeClr val="accent6">
                    <a:lumMod val="75000"/>
                  </a:schemeClr>
                </a:solidFill>
                <a:latin typeface="Arial" pitchFamily="34" charset="0"/>
              </a:rPr>
              <a:t>our Future Course</a:t>
            </a:r>
          </a:p>
        </p:txBody>
      </p:sp>
      <p:sp>
        <p:nvSpPr>
          <p:cNvPr id="18437" name="Text Box 6"/>
          <p:cNvSpPr txBox="1">
            <a:spLocks noChangeArrowheads="1"/>
          </p:cNvSpPr>
          <p:nvPr/>
        </p:nvSpPr>
        <p:spPr bwMode="auto">
          <a:xfrm>
            <a:off x="6619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Opening</a:t>
            </a:r>
          </a:p>
        </p:txBody>
      </p:sp>
      <p:sp>
        <p:nvSpPr>
          <p:cNvPr id="7" name="Line 6"/>
          <p:cNvSpPr>
            <a:spLocks noChangeShapeType="1"/>
          </p:cNvSpPr>
          <p:nvPr/>
        </p:nvSpPr>
        <p:spPr bwMode="auto">
          <a:xfrm>
            <a:off x="181769" y="107632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body" idx="4294967295"/>
          </p:nvPr>
        </p:nvSpPr>
        <p:spPr>
          <a:xfrm>
            <a:off x="0" y="1477963"/>
            <a:ext cx="5649913" cy="4652962"/>
          </a:xfrm>
        </p:spPr>
        <p:txBody>
          <a:bodyPr/>
          <a:lstStyle/>
          <a:p>
            <a:pPr marL="230188" indent="-230188">
              <a:spcBef>
                <a:spcPts val="600"/>
              </a:spcBef>
              <a:spcAft>
                <a:spcPts val="600"/>
              </a:spcAft>
            </a:pPr>
            <a:r>
              <a:rPr lang="en-US" sz="2000" b="1" dirty="0" smtClean="0"/>
              <a:t>Typhoon </a:t>
            </a:r>
            <a:r>
              <a:rPr lang="en-US" sz="2000" b="1" dirty="0" err="1" smtClean="0"/>
              <a:t>Haiyan</a:t>
            </a:r>
            <a:r>
              <a:rPr lang="en-US" sz="2000" b="1" dirty="0" smtClean="0"/>
              <a:t>, one of the most powerful storms in history.  Yet we remember Sandy, Irene, Katrina, and so many others…</a:t>
            </a:r>
            <a:endParaRPr lang="en-US" sz="2200" b="1" dirty="0" smtClean="0"/>
          </a:p>
        </p:txBody>
      </p:sp>
      <p:sp>
        <p:nvSpPr>
          <p:cNvPr id="26626"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a:t>Reminder of Why Are We Here</a:t>
            </a:r>
          </a:p>
        </p:txBody>
      </p:sp>
      <p:sp>
        <p:nvSpPr>
          <p:cNvPr id="26627" name="Rectangle 3"/>
          <p:cNvSpPr>
            <a:spLocks noChangeArrowheads="1"/>
          </p:cNvSpPr>
          <p:nvPr/>
        </p:nvSpPr>
        <p:spPr bwMode="auto">
          <a:xfrm>
            <a:off x="6350" y="2781300"/>
            <a:ext cx="5746750" cy="4708981"/>
          </a:xfrm>
          <a:prstGeom prst="rect">
            <a:avLst/>
          </a:prstGeom>
          <a:noFill/>
          <a:ln w="9525">
            <a:noFill/>
            <a:miter lim="800000"/>
            <a:headEnd/>
            <a:tailEnd/>
          </a:ln>
        </p:spPr>
        <p:txBody>
          <a:bodyPr wrap="square">
            <a:spAutoFit/>
          </a:bodyPr>
          <a:lstStyle/>
          <a:p>
            <a:pPr marL="230188" indent="-230188" eaLnBrk="0" hangingPunct="0">
              <a:spcBef>
                <a:spcPts val="600"/>
              </a:spcBef>
              <a:spcAft>
                <a:spcPts val="600"/>
              </a:spcAft>
              <a:buFont typeface="Arial" charset="0"/>
              <a:buChar char="•"/>
            </a:pPr>
            <a:r>
              <a:rPr lang="en-US" sz="2000" dirty="0" smtClean="0"/>
              <a:t>We must continue to build upon the synergy and collaboration we’ve achieved in </a:t>
            </a:r>
            <a:r>
              <a:rPr lang="en-US" sz="2000" dirty="0"/>
              <a:t>the tropical cyclone </a:t>
            </a:r>
            <a:r>
              <a:rPr lang="en-US" sz="2000" dirty="0" smtClean="0"/>
              <a:t>community since we developed the 2007 </a:t>
            </a:r>
            <a:r>
              <a:rPr lang="en-US" sz="2000" i="1" dirty="0" smtClean="0"/>
              <a:t>Interagency Strategic Research Plan for Tropical Cyclones: The Way Ahead</a:t>
            </a:r>
            <a:r>
              <a:rPr lang="en-US" sz="2000" dirty="0" smtClean="0"/>
              <a:t> to:</a:t>
            </a:r>
          </a:p>
          <a:p>
            <a:pPr marL="687388" lvl="1" indent="-230188" eaLnBrk="0" hangingPunct="0">
              <a:spcBef>
                <a:spcPts val="600"/>
              </a:spcBef>
              <a:spcAft>
                <a:spcPts val="600"/>
              </a:spcAft>
              <a:buFont typeface="Courier New" pitchFamily="49" charset="0"/>
              <a:buChar char="o"/>
            </a:pPr>
            <a:r>
              <a:rPr lang="en-US" sz="2000" dirty="0" smtClean="0"/>
              <a:t>Ensure we get the “biggest bang for the buck” in a tough budgetary climate</a:t>
            </a:r>
          </a:p>
          <a:p>
            <a:pPr marL="687388" lvl="1" indent="-230188" eaLnBrk="0" hangingPunct="0">
              <a:spcBef>
                <a:spcPts val="600"/>
              </a:spcBef>
              <a:spcAft>
                <a:spcPts val="600"/>
              </a:spcAft>
              <a:buFont typeface="Courier New" pitchFamily="49" charset="0"/>
              <a:buChar char="o"/>
            </a:pPr>
            <a:r>
              <a:rPr lang="en-US" sz="2000" dirty="0" smtClean="0"/>
              <a:t>Ultimately, minimize the Nation’s vulnerability to nature’s most destructive forces</a:t>
            </a:r>
          </a:p>
          <a:p>
            <a:pPr marL="687388" lvl="1" indent="-230188" eaLnBrk="0" hangingPunct="0">
              <a:spcBef>
                <a:spcPts val="600"/>
              </a:spcBef>
              <a:spcAft>
                <a:spcPts val="600"/>
              </a:spcAft>
              <a:buFont typeface="Courier New" pitchFamily="49" charset="0"/>
              <a:buChar char="o"/>
            </a:pPr>
            <a:endParaRPr lang="en-US" sz="2000" dirty="0" smtClean="0"/>
          </a:p>
          <a:p>
            <a:pPr marL="687388" lvl="1" indent="-230188" eaLnBrk="0" hangingPunct="0">
              <a:spcBef>
                <a:spcPts val="600"/>
              </a:spcBef>
              <a:spcAft>
                <a:spcPts val="600"/>
              </a:spcAft>
              <a:buFont typeface="Courier New" pitchFamily="49" charset="0"/>
              <a:buChar char="o"/>
            </a:pPr>
            <a:endParaRPr lang="en-US" sz="2000" dirty="0"/>
          </a:p>
        </p:txBody>
      </p:sp>
      <p:sp>
        <p:nvSpPr>
          <p:cNvPr id="8" name="Line 6"/>
          <p:cNvSpPr>
            <a:spLocks noChangeShapeType="1"/>
          </p:cNvSpPr>
          <p:nvPr/>
        </p:nvSpPr>
        <p:spPr bwMode="auto">
          <a:xfrm>
            <a:off x="134144" y="92392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255" y="1051030"/>
            <a:ext cx="3219450" cy="180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737" y="2959176"/>
            <a:ext cx="3488263" cy="1962148"/>
          </a:xfrm>
          <a:prstGeom prst="rect">
            <a:avLst/>
          </a:prstGeom>
        </p:spPr>
      </p:pic>
      <p:sp>
        <p:nvSpPr>
          <p:cNvPr id="10" name="TextBox 6"/>
          <p:cNvSpPr txBox="1">
            <a:spLocks noChangeArrowheads="1"/>
          </p:cNvSpPr>
          <p:nvPr/>
        </p:nvSpPr>
        <p:spPr bwMode="auto">
          <a:xfrm>
            <a:off x="7399868" y="4529541"/>
            <a:ext cx="2001702" cy="203582"/>
          </a:xfrm>
          <a:prstGeom prst="rect">
            <a:avLst/>
          </a:prstGeom>
          <a:noFill/>
          <a:ln w="9525">
            <a:noFill/>
            <a:miter lim="800000"/>
            <a:headEnd/>
            <a:tailEnd/>
          </a:ln>
        </p:spPr>
        <p:txBody>
          <a:bodyPr wrap="square">
            <a:spAutoFit/>
          </a:bodyPr>
          <a:lstStyle/>
          <a:p>
            <a:pPr eaLnBrk="0" hangingPunct="0">
              <a:lnSpc>
                <a:spcPct val="55000"/>
              </a:lnSpc>
              <a:spcBef>
                <a:spcPct val="30000"/>
              </a:spcBef>
              <a:spcAft>
                <a:spcPct val="30000"/>
              </a:spcAft>
            </a:pPr>
            <a:r>
              <a:rPr lang="en-US" sz="1200" dirty="0" smtClean="0">
                <a:solidFill>
                  <a:schemeClr val="bg1"/>
                </a:solidFill>
              </a:rPr>
              <a:t>Sandy</a:t>
            </a:r>
            <a:endParaRPr lang="en-US" sz="1200" dirty="0">
              <a:solidFill>
                <a:schemeClr val="bg1"/>
              </a:solidFill>
            </a:endParaRPr>
          </a:p>
        </p:txBody>
      </p:sp>
      <p:sp>
        <p:nvSpPr>
          <p:cNvPr id="11" name="TextBox 6"/>
          <p:cNvSpPr txBox="1">
            <a:spLocks noChangeArrowheads="1"/>
          </p:cNvSpPr>
          <p:nvPr/>
        </p:nvSpPr>
        <p:spPr bwMode="auto">
          <a:xfrm>
            <a:off x="6565900" y="2465655"/>
            <a:ext cx="2001702" cy="203582"/>
          </a:xfrm>
          <a:prstGeom prst="rect">
            <a:avLst/>
          </a:prstGeom>
          <a:noFill/>
          <a:ln w="9525">
            <a:noFill/>
            <a:miter lim="800000"/>
            <a:headEnd/>
            <a:tailEnd/>
          </a:ln>
        </p:spPr>
        <p:txBody>
          <a:bodyPr wrap="square">
            <a:spAutoFit/>
          </a:bodyPr>
          <a:lstStyle/>
          <a:p>
            <a:pPr eaLnBrk="0" hangingPunct="0">
              <a:lnSpc>
                <a:spcPct val="55000"/>
              </a:lnSpc>
              <a:spcBef>
                <a:spcPct val="30000"/>
              </a:spcBef>
              <a:spcAft>
                <a:spcPct val="30000"/>
              </a:spcAft>
            </a:pPr>
            <a:r>
              <a:rPr lang="en-US" sz="1200" dirty="0" smtClean="0"/>
              <a:t>Typhoon </a:t>
            </a:r>
            <a:r>
              <a:rPr lang="en-US" sz="1200" dirty="0" err="1" smtClean="0"/>
              <a:t>Haiyan</a:t>
            </a:r>
            <a:endParaRPr lang="en-US" sz="1200" dirty="0"/>
          </a:p>
        </p:txBody>
      </p:sp>
      <p:pic>
        <p:nvPicPr>
          <p:cNvPr id="12" name="Picture 2" descr="S:\Data\CONFERENCES\IHC\IHC12\Images\Hurricane-Irene\irene cropped.tif"/>
          <p:cNvPicPr>
            <a:picLocks noChangeAspect="1" noChangeArrowheads="1"/>
          </p:cNvPicPr>
          <p:nvPr/>
        </p:nvPicPr>
        <p:blipFill>
          <a:blip r:embed="rId5" cstate="print"/>
          <a:srcRect/>
          <a:stretch>
            <a:fillRect/>
          </a:stretch>
        </p:blipFill>
        <p:spPr bwMode="auto">
          <a:xfrm>
            <a:off x="6180668" y="4948348"/>
            <a:ext cx="2438400" cy="1870001"/>
          </a:xfrm>
          <a:prstGeom prst="rect">
            <a:avLst/>
          </a:prstGeom>
          <a:noFill/>
          <a:ln w="9525">
            <a:noFill/>
            <a:miter lim="800000"/>
            <a:headEnd/>
            <a:tailEnd/>
          </a:ln>
        </p:spPr>
      </p:pic>
      <p:sp>
        <p:nvSpPr>
          <p:cNvPr id="13" name="TextBox 6"/>
          <p:cNvSpPr txBox="1">
            <a:spLocks noChangeArrowheads="1"/>
          </p:cNvSpPr>
          <p:nvPr/>
        </p:nvSpPr>
        <p:spPr bwMode="auto">
          <a:xfrm>
            <a:off x="6773272" y="6366516"/>
            <a:ext cx="2001702" cy="203582"/>
          </a:xfrm>
          <a:prstGeom prst="rect">
            <a:avLst/>
          </a:prstGeom>
          <a:noFill/>
          <a:ln w="9525">
            <a:noFill/>
            <a:miter lim="800000"/>
            <a:headEnd/>
            <a:tailEnd/>
          </a:ln>
        </p:spPr>
        <p:txBody>
          <a:bodyPr wrap="square">
            <a:spAutoFit/>
          </a:bodyPr>
          <a:lstStyle/>
          <a:p>
            <a:pPr eaLnBrk="0" hangingPunct="0">
              <a:lnSpc>
                <a:spcPct val="55000"/>
              </a:lnSpc>
              <a:spcBef>
                <a:spcPct val="30000"/>
              </a:spcBef>
              <a:spcAft>
                <a:spcPct val="30000"/>
              </a:spcAft>
            </a:pPr>
            <a:r>
              <a:rPr lang="en-US" sz="1200" dirty="0" smtClean="0"/>
              <a:t>Hurricane Irene</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idx="1"/>
          </p:nvPr>
        </p:nvSpPr>
        <p:spPr>
          <a:xfrm>
            <a:off x="0" y="1100138"/>
            <a:ext cx="9144000" cy="5643562"/>
          </a:xfrm>
        </p:spPr>
        <p:txBody>
          <a:bodyPr/>
          <a:lstStyle/>
          <a:p>
            <a:pPr>
              <a:lnSpc>
                <a:spcPct val="80000"/>
              </a:lnSpc>
            </a:pPr>
            <a:endParaRPr lang="en-US" sz="2200" b="1" dirty="0" smtClean="0"/>
          </a:p>
          <a:p>
            <a:pPr lvl="0"/>
            <a:r>
              <a:rPr lang="en-US" sz="2400" b="1" dirty="0" smtClean="0"/>
              <a:t>OFCM </a:t>
            </a:r>
            <a:r>
              <a:rPr lang="en-US" sz="2400" b="1" dirty="0"/>
              <a:t>hosts an annual forum for the responsible Federal agencies, together with representatives from the academic research community, industry, and other user communities such as emergency management, to review the Nation's hurricane forecasting and warning program and to make recommendations on how to improve the program in the future. </a:t>
            </a:r>
            <a:endParaRPr lang="en-US" sz="2400" b="1" dirty="0" smtClean="0"/>
          </a:p>
          <a:p>
            <a:pPr lvl="0"/>
            <a:r>
              <a:rPr lang="en-US" sz="2400" b="1" dirty="0" smtClean="0"/>
              <a:t>In 2014, </a:t>
            </a:r>
            <a:r>
              <a:rPr lang="en-US" sz="2400" b="1" dirty="0"/>
              <a:t>in lieu of the traditional Interdepartmental Hurricane Conference (IHC), the OFCM held a forum—the Tropical Cyclone Research Forum (TCRF)—with the goal of educating attendees on the status and future plans of the Nation's hurricane forecasting and warning program, particularly as they relate to tropical cyclone research programs and priorities</a:t>
            </a:r>
            <a:r>
              <a:rPr lang="en-US" sz="2400" b="1" dirty="0" smtClean="0"/>
              <a:t>.</a:t>
            </a:r>
          </a:p>
        </p:txBody>
      </p:sp>
      <p:sp>
        <p:nvSpPr>
          <p:cNvPr id="28674"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Goal</a:t>
            </a:r>
            <a:endParaRPr lang="en-US" sz="3600" dirty="0"/>
          </a:p>
        </p:txBody>
      </p:sp>
      <p:sp>
        <p:nvSpPr>
          <p:cNvPr id="6" name="Line 6"/>
          <p:cNvSpPr>
            <a:spLocks noChangeShapeType="1"/>
          </p:cNvSpPr>
          <p:nvPr/>
        </p:nvSpPr>
        <p:spPr bwMode="auto">
          <a:xfrm>
            <a:off x="169069" y="88582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idx="1"/>
          </p:nvPr>
        </p:nvSpPr>
        <p:spPr>
          <a:xfrm>
            <a:off x="0" y="1100138"/>
            <a:ext cx="9144000" cy="5643562"/>
          </a:xfrm>
        </p:spPr>
        <p:txBody>
          <a:bodyPr/>
          <a:lstStyle/>
          <a:p>
            <a:pPr>
              <a:lnSpc>
                <a:spcPct val="80000"/>
              </a:lnSpc>
            </a:pPr>
            <a:endParaRPr lang="en-US" sz="2200" b="1" dirty="0" smtClean="0"/>
          </a:p>
          <a:p>
            <a:pPr lvl="0"/>
            <a:r>
              <a:rPr lang="en-US" sz="2400" b="1" dirty="0" smtClean="0"/>
              <a:t>The </a:t>
            </a:r>
            <a:r>
              <a:rPr lang="en-US" sz="2400" b="1" dirty="0"/>
              <a:t>primary focus of the 2015 </a:t>
            </a:r>
            <a:r>
              <a:rPr lang="en-US" sz="2400" b="1" dirty="0" smtClean="0"/>
              <a:t>TCRF/69th </a:t>
            </a:r>
            <a:r>
              <a:rPr lang="en-US" sz="2400" b="1" dirty="0"/>
              <a:t>IHC will be to continue to evaluate the progress that has been made in implementing the 2007 </a:t>
            </a:r>
            <a:r>
              <a:rPr lang="en-US" sz="2400" b="1" dirty="0" smtClean="0"/>
              <a:t>Tropical Cyclone Forecasting Improvement Plan</a:t>
            </a:r>
            <a:r>
              <a:rPr lang="en-US" sz="2400" b="1" dirty="0"/>
              <a:t>. </a:t>
            </a:r>
            <a:endParaRPr lang="en-US" sz="2400" b="1" dirty="0" smtClean="0"/>
          </a:p>
          <a:p>
            <a:pPr lvl="0"/>
            <a:r>
              <a:rPr lang="en-US" sz="2400" b="1" dirty="0" smtClean="0"/>
              <a:t>The </a:t>
            </a:r>
            <a:r>
              <a:rPr lang="en-US" sz="2400" b="1" dirty="0"/>
              <a:t>principal action from the </a:t>
            </a:r>
            <a:r>
              <a:rPr lang="en-US" sz="2400" b="1" dirty="0" smtClean="0"/>
              <a:t>2014 </a:t>
            </a:r>
            <a:r>
              <a:rPr lang="en-US" sz="2400" b="1" dirty="0"/>
              <a:t>TCRF tasked the OFCM-sponsored Working Group for Tropical Cyclone Research (WG/TCR) to prepare an initial draft </a:t>
            </a:r>
            <a:r>
              <a:rPr lang="en-US" sz="2400" b="1" dirty="0" smtClean="0"/>
              <a:t>assessment of progress on the 2007 plan. </a:t>
            </a:r>
          </a:p>
          <a:p>
            <a:pPr lvl="0"/>
            <a:r>
              <a:rPr lang="en-US" sz="2400" b="1" dirty="0" smtClean="0"/>
              <a:t>Based </a:t>
            </a:r>
            <a:r>
              <a:rPr lang="en-US" sz="2400" b="1" dirty="0"/>
              <a:t>on the outcomes from the forum, the WG/TCR will then finalize and publish the assessment which will adjust our research priorities moving forward, as needed, and guide future Federal TC research activities in addressing the gaps in our capabilities. </a:t>
            </a:r>
            <a:endParaRPr lang="en-US" sz="2200" b="1" dirty="0" smtClean="0"/>
          </a:p>
          <a:p>
            <a:pPr>
              <a:lnSpc>
                <a:spcPct val="80000"/>
              </a:lnSpc>
            </a:pPr>
            <a:endParaRPr lang="en-US" sz="2200" b="1" dirty="0" smtClean="0"/>
          </a:p>
          <a:p>
            <a:pPr>
              <a:lnSpc>
                <a:spcPct val="80000"/>
              </a:lnSpc>
            </a:pPr>
            <a:endParaRPr lang="en-US" sz="2200" b="1" dirty="0"/>
          </a:p>
          <a:p>
            <a:pPr marL="0" indent="0">
              <a:lnSpc>
                <a:spcPct val="80000"/>
              </a:lnSpc>
              <a:buNone/>
            </a:pPr>
            <a:endParaRPr lang="en-US" sz="2200" dirty="0" smtClean="0"/>
          </a:p>
        </p:txBody>
      </p:sp>
      <p:sp>
        <p:nvSpPr>
          <p:cNvPr id="28674"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Goal</a:t>
            </a:r>
            <a:endParaRPr lang="en-US" sz="3600" dirty="0"/>
          </a:p>
        </p:txBody>
      </p:sp>
      <p:sp>
        <p:nvSpPr>
          <p:cNvPr id="6" name="Line 6"/>
          <p:cNvSpPr>
            <a:spLocks noChangeShapeType="1"/>
          </p:cNvSpPr>
          <p:nvPr/>
        </p:nvSpPr>
        <p:spPr bwMode="auto">
          <a:xfrm>
            <a:off x="169069" y="88582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spTree>
    <p:extLst>
      <p:ext uri="{BB962C8B-B14F-4D97-AF65-F5344CB8AC3E}">
        <p14:creationId xmlns:p14="http://schemas.microsoft.com/office/powerpoint/2010/main" val="261662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5" name="Line 6"/>
          <p:cNvSpPr>
            <a:spLocks noChangeShapeType="1"/>
          </p:cNvSpPr>
          <p:nvPr/>
        </p:nvSpPr>
        <p:spPr bwMode="auto">
          <a:xfrm>
            <a:off x="133350" y="82867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sp>
        <p:nvSpPr>
          <p:cNvPr id="2" name="Content Placeholder 1"/>
          <p:cNvSpPr>
            <a:spLocks noGrp="1"/>
          </p:cNvSpPr>
          <p:nvPr>
            <p:ph idx="1"/>
          </p:nvPr>
        </p:nvSpPr>
        <p:spPr>
          <a:xfrm>
            <a:off x="59267" y="1058327"/>
            <a:ext cx="8932333" cy="5410200"/>
          </a:xfrm>
        </p:spPr>
        <p:txBody>
          <a:bodyPr/>
          <a:lstStyle/>
          <a:p>
            <a:pPr marL="1371600" indent="-1371600">
              <a:buNone/>
            </a:pPr>
            <a:r>
              <a:rPr lang="en-US" sz="2400" b="1" dirty="0" smtClean="0">
                <a:solidFill>
                  <a:srgbClr val="000080"/>
                </a:solidFill>
              </a:rPr>
              <a:t>Monday:  </a:t>
            </a:r>
          </a:p>
          <a:p>
            <a:r>
              <a:rPr lang="en-US" sz="2400" b="1" dirty="0" smtClean="0"/>
              <a:t>WG/HWSOR Meeting</a:t>
            </a:r>
          </a:p>
          <a:p>
            <a:endParaRPr lang="en-US" sz="2400" b="1" dirty="0" smtClean="0"/>
          </a:p>
          <a:p>
            <a:pPr marL="1371600" indent="-1371600">
              <a:buNone/>
            </a:pPr>
            <a:r>
              <a:rPr lang="en-US" sz="2400" b="1" dirty="0">
                <a:solidFill>
                  <a:srgbClr val="000080"/>
                </a:solidFill>
              </a:rPr>
              <a:t>Tuesday:</a:t>
            </a:r>
          </a:p>
          <a:p>
            <a:r>
              <a:rPr lang="en-US" sz="2400" b="1" dirty="0"/>
              <a:t>Opening </a:t>
            </a:r>
            <a:r>
              <a:rPr lang="en-US" sz="2400" b="1" dirty="0" smtClean="0"/>
              <a:t>Session</a:t>
            </a:r>
          </a:p>
          <a:p>
            <a:r>
              <a:rPr lang="en-US" sz="2400" b="1" dirty="0"/>
              <a:t>Session 1:  The 2014 Tropical Cyclone Season in </a:t>
            </a:r>
            <a:r>
              <a:rPr lang="en-US" sz="2400" b="1" dirty="0" smtClean="0"/>
              <a:t>Review</a:t>
            </a:r>
          </a:p>
          <a:p>
            <a:r>
              <a:rPr lang="en-US" sz="2400" b="1" dirty="0"/>
              <a:t>Session </a:t>
            </a:r>
            <a:r>
              <a:rPr lang="en-US" sz="2400" b="1" dirty="0" smtClean="0"/>
              <a:t>2:  Research </a:t>
            </a:r>
            <a:r>
              <a:rPr lang="en-US" sz="2400" b="1" dirty="0"/>
              <a:t>Priorities of the Operational Centers </a:t>
            </a:r>
            <a:endParaRPr lang="en-US" sz="2400" b="1" i="1" dirty="0"/>
          </a:p>
          <a:p>
            <a:r>
              <a:rPr lang="en-US" sz="2400" b="1" dirty="0"/>
              <a:t>Session </a:t>
            </a:r>
            <a:r>
              <a:rPr lang="en-US" sz="2400" b="1" dirty="0" smtClean="0"/>
              <a:t>3:</a:t>
            </a:r>
            <a:r>
              <a:rPr lang="en-US" sz="2400" b="1" dirty="0"/>
              <a:t> </a:t>
            </a:r>
            <a:r>
              <a:rPr lang="en-US" sz="2400" b="1" dirty="0" smtClean="0"/>
              <a:t> Transitioning </a:t>
            </a:r>
            <a:r>
              <a:rPr lang="en-US" sz="2400" b="1" dirty="0"/>
              <a:t>Research to </a:t>
            </a:r>
            <a:r>
              <a:rPr lang="en-US" sz="2400" b="1" dirty="0" smtClean="0"/>
              <a:t>Operations</a:t>
            </a:r>
          </a:p>
          <a:p>
            <a:r>
              <a:rPr lang="en-US" sz="2400" b="1" dirty="0"/>
              <a:t>Poster Session/Ice Breaker </a:t>
            </a:r>
            <a:endParaRPr lang="en-US"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5" name="Line 6"/>
          <p:cNvSpPr>
            <a:spLocks noChangeShapeType="1"/>
          </p:cNvSpPr>
          <p:nvPr/>
        </p:nvSpPr>
        <p:spPr bwMode="auto">
          <a:xfrm>
            <a:off x="133350" y="82867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sp>
        <p:nvSpPr>
          <p:cNvPr id="2" name="Content Placeholder 1"/>
          <p:cNvSpPr>
            <a:spLocks noGrp="1"/>
          </p:cNvSpPr>
          <p:nvPr>
            <p:ph idx="1"/>
          </p:nvPr>
        </p:nvSpPr>
        <p:spPr>
          <a:xfrm>
            <a:off x="152400" y="1058327"/>
            <a:ext cx="8991600" cy="5410200"/>
          </a:xfrm>
        </p:spPr>
        <p:txBody>
          <a:bodyPr/>
          <a:lstStyle/>
          <a:p>
            <a:pPr marL="1371600" indent="-1371600">
              <a:buNone/>
            </a:pPr>
            <a:r>
              <a:rPr lang="en-US" sz="2400" b="1" dirty="0">
                <a:solidFill>
                  <a:srgbClr val="000080"/>
                </a:solidFill>
              </a:rPr>
              <a:t>Wednesday:</a:t>
            </a:r>
          </a:p>
          <a:p>
            <a:r>
              <a:rPr lang="en-US" sz="2400" b="1" dirty="0" smtClean="0"/>
              <a:t>Session 4:  Observations and Observing Strategies, </a:t>
            </a:r>
          </a:p>
          <a:p>
            <a:r>
              <a:rPr lang="en-US" sz="2400" b="1" dirty="0" smtClean="0"/>
              <a:t>Session 5:  Advances in TC Model Development &amp; Evaluation</a:t>
            </a:r>
          </a:p>
          <a:p>
            <a:r>
              <a:rPr lang="en-US" sz="2400" b="1" dirty="0" smtClean="0"/>
              <a:t>Forum Luncheon </a:t>
            </a:r>
          </a:p>
          <a:p>
            <a:endParaRPr lang="en-US" sz="2400" b="1" dirty="0" smtClean="0"/>
          </a:p>
          <a:p>
            <a:pPr marL="1371600" indent="-1371600">
              <a:buNone/>
            </a:pPr>
            <a:r>
              <a:rPr lang="en-US" sz="2400" b="1" dirty="0">
                <a:solidFill>
                  <a:srgbClr val="000080"/>
                </a:solidFill>
              </a:rPr>
              <a:t>Thursday:</a:t>
            </a:r>
          </a:p>
          <a:p>
            <a:r>
              <a:rPr lang="en-US" sz="2400" b="1" dirty="0"/>
              <a:t>Session 6</a:t>
            </a:r>
            <a:r>
              <a:rPr lang="en-US" sz="2400" b="1" dirty="0" smtClean="0"/>
              <a:t>: The </a:t>
            </a:r>
            <a:r>
              <a:rPr lang="en-US" sz="2400" b="1" dirty="0"/>
              <a:t>Future of the IHC—Agency Perspectives</a:t>
            </a:r>
          </a:p>
          <a:p>
            <a:r>
              <a:rPr lang="en-US" sz="2400" b="1" dirty="0"/>
              <a:t>Session 7</a:t>
            </a:r>
            <a:r>
              <a:rPr lang="en-US" sz="2400" b="1" dirty="0" smtClean="0"/>
              <a:t>: Products</a:t>
            </a:r>
            <a:r>
              <a:rPr lang="en-US" sz="2400" b="1" dirty="0"/>
              <a:t>, Services, and Societal Impact </a:t>
            </a:r>
          </a:p>
          <a:p>
            <a:r>
              <a:rPr lang="en-US" sz="2400" b="1" dirty="0"/>
              <a:t>Session 8: </a:t>
            </a:r>
            <a:r>
              <a:rPr lang="en-US" sz="2400" b="1" dirty="0" smtClean="0"/>
              <a:t>TC </a:t>
            </a:r>
            <a:r>
              <a:rPr lang="en-US" sz="2400" b="1" dirty="0"/>
              <a:t>Research Plan Mid-Course </a:t>
            </a:r>
            <a:r>
              <a:rPr lang="en-US" sz="2400" b="1" dirty="0" smtClean="0"/>
              <a:t>Assessment	-</a:t>
            </a:r>
            <a:r>
              <a:rPr lang="en-US" sz="2400" b="1" dirty="0"/>
              <a:t>	</a:t>
            </a:r>
            <a:r>
              <a:rPr lang="en-US" sz="2400" b="1" dirty="0" smtClean="0"/>
              <a:t>                 Operational </a:t>
            </a:r>
            <a:r>
              <a:rPr lang="en-US" sz="2400" b="1" dirty="0"/>
              <a:t>Needs and Research Priorities</a:t>
            </a:r>
          </a:p>
          <a:p>
            <a:r>
              <a:rPr lang="en-US" sz="2400" b="1" dirty="0"/>
              <a:t>Final Plenary Session</a:t>
            </a:r>
          </a:p>
          <a:p>
            <a:pPr marL="0" indent="0">
              <a:buNone/>
            </a:pPr>
            <a:endParaRPr lang="en-US" sz="2000" b="1" dirty="0"/>
          </a:p>
        </p:txBody>
      </p:sp>
    </p:spTree>
    <p:extLst>
      <p:ext uri="{BB962C8B-B14F-4D97-AF65-F5344CB8AC3E}">
        <p14:creationId xmlns:p14="http://schemas.microsoft.com/office/powerpoint/2010/main" val="201454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Special Acknowledgement</a:t>
            </a:r>
            <a:endParaRPr lang="en-US" sz="3600" dirty="0"/>
          </a:p>
        </p:txBody>
      </p:sp>
      <p:sp>
        <p:nvSpPr>
          <p:cNvPr id="3" name="Content Placeholder 2"/>
          <p:cNvSpPr>
            <a:spLocks noGrp="1"/>
          </p:cNvSpPr>
          <p:nvPr>
            <p:ph idx="1"/>
          </p:nvPr>
        </p:nvSpPr>
        <p:spPr/>
        <p:txBody>
          <a:bodyPr/>
          <a:lstStyle/>
          <a:p>
            <a:pPr algn="ctr">
              <a:buNone/>
            </a:pPr>
            <a:r>
              <a:rPr lang="en-US" sz="2800" b="1" dirty="0" smtClean="0"/>
              <a:t>2015 TCRF/69</a:t>
            </a:r>
            <a:r>
              <a:rPr lang="en-US" sz="2800" b="1" baseline="30000" dirty="0" smtClean="0"/>
              <a:t>th</a:t>
            </a:r>
            <a:r>
              <a:rPr lang="en-US" sz="2800" b="1" dirty="0" smtClean="0"/>
              <a:t> IHC Planning Team</a:t>
            </a:r>
          </a:p>
          <a:p>
            <a:pPr algn="ctr">
              <a:buNone/>
            </a:pPr>
            <a:r>
              <a:rPr lang="en-US" sz="2400" b="1" dirty="0" smtClean="0"/>
              <a:t>Dr. Frank Marks</a:t>
            </a:r>
          </a:p>
          <a:p>
            <a:pPr algn="ctr">
              <a:buNone/>
            </a:pPr>
            <a:r>
              <a:rPr lang="en-US" sz="2400" b="1" dirty="0" smtClean="0"/>
              <a:t>Dr. Ron </a:t>
            </a:r>
            <a:r>
              <a:rPr lang="en-US" sz="2400" b="1" dirty="0" err="1" smtClean="0"/>
              <a:t>Ferek</a:t>
            </a:r>
            <a:endParaRPr lang="en-US" sz="2400" b="1" dirty="0" smtClean="0"/>
          </a:p>
          <a:p>
            <a:pPr algn="ctr">
              <a:buNone/>
            </a:pPr>
            <a:r>
              <a:rPr lang="en-US" sz="2400" b="1" dirty="0" smtClean="0"/>
              <a:t>Dr. Sandy MacDonald</a:t>
            </a:r>
          </a:p>
          <a:p>
            <a:pPr algn="ctr">
              <a:buNone/>
            </a:pPr>
            <a:r>
              <a:rPr lang="en-US" sz="2400" b="1" dirty="0" smtClean="0"/>
              <a:t>Dr. Edward </a:t>
            </a:r>
            <a:r>
              <a:rPr lang="en-US" sz="2400" b="1" dirty="0" err="1" smtClean="0"/>
              <a:t>Bensman</a:t>
            </a:r>
            <a:endParaRPr lang="en-US" sz="24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037"/>
          <p:cNvSpPr txBox="1">
            <a:spLocks noChangeArrowheads="1"/>
          </p:cNvSpPr>
          <p:nvPr/>
        </p:nvSpPr>
        <p:spPr bwMode="auto">
          <a:xfrm>
            <a:off x="699294"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Conference Staff</a:t>
            </a:r>
            <a:endParaRPr lang="en-US" sz="3600" dirty="0"/>
          </a:p>
        </p:txBody>
      </p:sp>
      <p:graphicFrame>
        <p:nvGraphicFramePr>
          <p:cNvPr id="85080" name="Group 88"/>
          <p:cNvGraphicFramePr>
            <a:graphicFrameLocks noGrp="1"/>
          </p:cNvGraphicFramePr>
          <p:nvPr>
            <p:extLst>
              <p:ext uri="{D42A27DB-BD31-4B8C-83A1-F6EECF244321}">
                <p14:modId xmlns:p14="http://schemas.microsoft.com/office/powerpoint/2010/main" val="1378369567"/>
              </p:ext>
            </p:extLst>
          </p:nvPr>
        </p:nvGraphicFramePr>
        <p:xfrm>
          <a:off x="406400" y="1419225"/>
          <a:ext cx="8388350" cy="4057650"/>
        </p:xfrm>
        <a:graphic>
          <a:graphicData uri="http://schemas.openxmlformats.org/drawingml/2006/table">
            <a:tbl>
              <a:tblPr/>
              <a:tblGrid>
                <a:gridCol w="4194175"/>
                <a:gridCol w="4194175"/>
              </a:tblGrid>
              <a:tr h="67437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Forum Technical Director</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Assistant Director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Mr. Bob Dumont (OFCM/STC)</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Col Paul </a:t>
                      </a:r>
                      <a:r>
                        <a:rPr kumimoji="0" lang="en-US" sz="1400" b="1" i="0" u="none" strike="noStrike" cap="none" normalizeH="0" baseline="0" dirty="0" err="1" smtClean="0">
                          <a:ln>
                            <a:noFill/>
                          </a:ln>
                          <a:solidFill>
                            <a:schemeClr val="tx1"/>
                          </a:solidFill>
                          <a:effectLst/>
                          <a:latin typeface="Arial" pitchFamily="34" charset="0"/>
                        </a:rPr>
                        <a:t>Roelle</a:t>
                      </a:r>
                      <a:r>
                        <a:rPr kumimoji="0" lang="en-US" sz="1400" b="1" i="0" u="none" strike="noStrike" cap="none" normalizeH="0" baseline="0" dirty="0" smtClean="0">
                          <a:ln>
                            <a:noFill/>
                          </a:ln>
                          <a:solidFill>
                            <a:schemeClr val="tx1"/>
                          </a:solidFill>
                          <a:effectLst/>
                          <a:latin typeface="Arial" pitchFamily="34" charset="0"/>
                        </a:rPr>
                        <a:t> (Air Force / OFCM)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lang="en-US" sz="1400" b="1" i="0" kern="1200" dirty="0" smtClean="0">
                          <a:solidFill>
                            <a:schemeClr val="tx1"/>
                          </a:solidFill>
                          <a:latin typeface="+mn-lt"/>
                          <a:ea typeface="+mn-ea"/>
                          <a:cs typeface="+mn-cs"/>
                        </a:rPr>
                        <a:t>Forum Coordinator for Logistics</a:t>
                      </a:r>
                      <a:endParaRPr kumimoji="0" lang="en-US" sz="14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Ms. Erin McNamara (OFCM)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Webinar and Audiovisual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Mr. Ken Barnett (OFCM)</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Mr. Tony Ramirez (OFCM/STC)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Registrars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Ms. Erin McNamara (OFCM)</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Ms. Christina Bork (OFCM)</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Ms. Michelle </a:t>
                      </a:r>
                      <a:r>
                        <a:rPr kumimoji="0" lang="en-US" sz="1400" b="1" i="0" u="none" strike="noStrike" cap="none" normalizeH="0" baseline="0" dirty="0" err="1" smtClean="0">
                          <a:ln>
                            <a:noFill/>
                          </a:ln>
                          <a:solidFill>
                            <a:schemeClr val="tx1"/>
                          </a:solidFill>
                          <a:effectLst/>
                          <a:latin typeface="Arial" pitchFamily="34" charset="0"/>
                        </a:rPr>
                        <a:t>McCambridge</a:t>
                      </a:r>
                      <a:r>
                        <a:rPr kumimoji="0" lang="en-US" sz="1400" b="1" i="0" u="none" strike="noStrike" cap="none" normalizeH="0" baseline="0" dirty="0" smtClean="0">
                          <a:ln>
                            <a:noFill/>
                          </a:ln>
                          <a:solidFill>
                            <a:schemeClr val="tx1"/>
                          </a:solidFill>
                          <a:effectLst/>
                          <a:latin typeface="Arial" pitchFamily="34" charset="0"/>
                        </a:rPr>
                        <a:t> (UCAR)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Forum Coordinators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Mr. Bob Dumont (OFCM/STC)</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Mr. Michael </a:t>
                      </a:r>
                      <a:r>
                        <a:rPr kumimoji="0" lang="en-US" sz="1400" b="1" i="0" u="none" strike="noStrike" cap="none" normalizeH="0" baseline="0" dirty="0" err="1" smtClean="0">
                          <a:ln>
                            <a:noFill/>
                          </a:ln>
                          <a:solidFill>
                            <a:schemeClr val="tx1"/>
                          </a:solidFill>
                          <a:effectLst/>
                          <a:latin typeface="Arial" pitchFamily="34" charset="0"/>
                        </a:rPr>
                        <a:t>Bonadonna</a:t>
                      </a:r>
                      <a:r>
                        <a:rPr kumimoji="0" lang="en-US" sz="1400" b="1" i="0" u="none" strike="noStrike" cap="none" normalizeH="0" baseline="0" dirty="0" smtClean="0">
                          <a:ln>
                            <a:noFill/>
                          </a:ln>
                          <a:solidFill>
                            <a:schemeClr val="tx1"/>
                          </a:solidFill>
                          <a:effectLst/>
                          <a:latin typeface="Arial" pitchFamily="34" charset="0"/>
                        </a:rPr>
                        <a:t>  (OFCM)</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Dr. Daniel Melendez (NWS)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Forum </a:t>
                      </a:r>
                      <a:r>
                        <a:rPr kumimoji="0" lang="en-US" sz="1400" b="1" i="0" u="none" strike="noStrike" cap="none" normalizeH="0" baseline="0" dirty="0" err="1" smtClean="0">
                          <a:ln>
                            <a:noFill/>
                          </a:ln>
                          <a:solidFill>
                            <a:schemeClr val="tx1"/>
                          </a:solidFill>
                          <a:effectLst/>
                          <a:latin typeface="Arial" pitchFamily="34" charset="0"/>
                        </a:rPr>
                        <a:t>Rapporteurs</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Mr. Floyd </a:t>
                      </a:r>
                      <a:r>
                        <a:rPr kumimoji="0" lang="en-US" sz="1400" b="1" i="0" u="none" strike="noStrike" cap="none" normalizeH="0" baseline="0" dirty="0" err="1" smtClean="0">
                          <a:ln>
                            <a:noFill/>
                          </a:ln>
                          <a:solidFill>
                            <a:schemeClr val="tx1"/>
                          </a:solidFill>
                          <a:effectLst/>
                          <a:latin typeface="Arial" pitchFamily="34" charset="0"/>
                        </a:rPr>
                        <a:t>Hauth</a:t>
                      </a:r>
                      <a:r>
                        <a:rPr kumimoji="0" lang="en-US" sz="1400" b="1" i="0" u="none" strike="noStrike" cap="none" normalizeH="0" baseline="0" dirty="0" smtClean="0">
                          <a:ln>
                            <a:noFill/>
                          </a:ln>
                          <a:solidFill>
                            <a:schemeClr val="tx1"/>
                          </a:solidFill>
                          <a:effectLst/>
                          <a:latin typeface="Arial" pitchFamily="34" charset="0"/>
                        </a:rPr>
                        <a:t> (OFCM/STC)</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pitchFamily="34" charset="0"/>
                        </a:rPr>
                        <a:t>Mr. Bob Dumont (OFCM/STC)</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Mr. Michael </a:t>
                      </a:r>
                      <a:r>
                        <a:rPr kumimoji="0" lang="en-US" sz="1400" b="1" i="0" u="none" strike="noStrike" cap="none" normalizeH="0" baseline="0" dirty="0" err="1" smtClean="0">
                          <a:ln>
                            <a:noFill/>
                          </a:ln>
                          <a:solidFill>
                            <a:schemeClr val="tx1"/>
                          </a:solidFill>
                          <a:effectLst/>
                          <a:latin typeface="Arial" pitchFamily="34" charset="0"/>
                        </a:rPr>
                        <a:t>Bonadonna</a:t>
                      </a:r>
                      <a:r>
                        <a:rPr kumimoji="0" lang="en-US" sz="1400" b="1" i="0" u="none" strike="noStrike" cap="none" normalizeH="0" baseline="0" dirty="0" smtClean="0">
                          <a:ln>
                            <a:noFill/>
                          </a:ln>
                          <a:solidFill>
                            <a:schemeClr val="tx1"/>
                          </a:solidFill>
                          <a:effectLst/>
                          <a:latin typeface="Arial" pitchFamily="34" charset="0"/>
                        </a:rPr>
                        <a:t> (OFCM)</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Dr. Daniel Melendez (NWS)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Line 6"/>
          <p:cNvSpPr>
            <a:spLocks noChangeShapeType="1"/>
          </p:cNvSpPr>
          <p:nvPr/>
        </p:nvSpPr>
        <p:spPr bwMode="auto">
          <a:xfrm>
            <a:off x="134144" y="914400"/>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eaLnBrk="0" hangingPunct="0">
              <a:lnSpc>
                <a:spcPct val="55000"/>
              </a:lnSpc>
              <a:spcBef>
                <a:spcPct val="30000"/>
              </a:spcBef>
              <a:spcAft>
                <a:spcPct val="30000"/>
              </a:spcAft>
              <a:defRPr/>
            </a:pPr>
            <a:endParaRPr lang="en-US" dirty="0">
              <a:latin typeface="Arial" pitchFamily="34" charset="0"/>
            </a:endParaRPr>
          </a:p>
        </p:txBody>
      </p:sp>
      <p:sp>
        <p:nvSpPr>
          <p:cNvPr id="6" name="TextBox 5"/>
          <p:cNvSpPr txBox="1"/>
          <p:nvPr/>
        </p:nvSpPr>
        <p:spPr>
          <a:xfrm>
            <a:off x="847725" y="990600"/>
            <a:ext cx="7780211" cy="461665"/>
          </a:xfrm>
          <a:prstGeom prst="rect">
            <a:avLst/>
          </a:prstGeom>
          <a:noFill/>
        </p:spPr>
        <p:txBody>
          <a:bodyPr wrap="square" rtlCol="0">
            <a:spAutoFit/>
          </a:bodyPr>
          <a:lstStyle/>
          <a:p>
            <a:pPr algn="ctr"/>
            <a:r>
              <a:rPr lang="en-US" dirty="0" smtClean="0"/>
              <a:t>Chair: Samuel P. Williamson / David </a:t>
            </a:r>
            <a:r>
              <a:rPr lang="en-US" dirty="0" err="1" smtClean="0"/>
              <a:t>McCarren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2_summaries">
  <a:themeElements>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2_summaries.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_summari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_summari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_summari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_summari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_summari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_summari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28582</TotalTime>
  <Words>827</Words>
  <Application>Microsoft Office PowerPoint</Application>
  <PresentationFormat>On-screen Show (4:3)</PresentationFormat>
  <Paragraphs>105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02_summaries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Acknowledgement</vt:lpstr>
      <vt:lpstr>PowerPoint Presentation</vt:lpstr>
    </vt:vector>
  </TitlesOfParts>
  <Company>OFCM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OFCM</dc:creator>
  <cp:lastModifiedBy>Kenneth Barnett</cp:lastModifiedBy>
  <cp:revision>1615</cp:revision>
  <cp:lastPrinted>2015-02-27T18:04:37Z</cp:lastPrinted>
  <dcterms:created xsi:type="dcterms:W3CDTF">2000-07-17T19:13:09Z</dcterms:created>
  <dcterms:modified xsi:type="dcterms:W3CDTF">2015-03-10T13:10:07Z</dcterms:modified>
</cp:coreProperties>
</file>